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635E32-9D45-8392-2D84-E2B718241A69}" name="Joanes Carina (NHS Surrey Heartlands CCG)" initials="JC(SHC" userId="S::Carina.Joanes@SURREYHEARTLANDSCCGS.NHS.UK::4cf39a94-0b6b-445d-96ac-6881f5c8dd2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51" d="100"/>
          <a:sy n="51" d="100"/>
        </p:scale>
        <p:origin x="2256" y="84"/>
      </p:cViewPr>
      <p:guideLst>
        <p:guide orient="horz" pos="2880"/>
        <p:guide pos="216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78BC4-3C03-4CA9-A011-61449C01D70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18814880">
            <a:off x="1266191" y="3223640"/>
            <a:ext cx="5707344" cy="3539430"/>
          </a:xfrm>
        </p:spPr>
        <p:txBody>
          <a:bodyPr/>
          <a:lstStyle>
            <a:lvl1pPr>
              <a:defRPr sz="11500" b="0"/>
            </a:lvl1pPr>
          </a:lstStyle>
          <a:p>
            <a:pPr lvl="0"/>
            <a:r>
              <a:rPr lang="en-US" dirty="0"/>
              <a:t>  DRAFT</a:t>
            </a:r>
          </a:p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1218" y="5286477"/>
            <a:ext cx="1026167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endParaRPr sz="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 rot="2306105" flipH="1">
            <a:off x="3401133" y="2040454"/>
            <a:ext cx="86252" cy="200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7796" y="1570110"/>
            <a:ext cx="95877" cy="209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67118" y="1339883"/>
            <a:ext cx="183768" cy="7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72255" y="1115567"/>
            <a:ext cx="198120" cy="123825"/>
          </a:xfrm>
          <a:custGeom>
            <a:avLst/>
            <a:gdLst/>
            <a:ahLst/>
            <a:cxnLst/>
            <a:rect l="l" t="t" r="r" b="b"/>
            <a:pathLst>
              <a:path w="198120" h="123825">
                <a:moveTo>
                  <a:pt x="0" y="123444"/>
                </a:moveTo>
                <a:lnTo>
                  <a:pt x="198120" y="123444"/>
                </a:lnTo>
                <a:lnTo>
                  <a:pt x="198120" y="0"/>
                </a:lnTo>
                <a:lnTo>
                  <a:pt x="0" y="0"/>
                </a:lnTo>
                <a:lnTo>
                  <a:pt x="0" y="1234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04890" y="1594627"/>
            <a:ext cx="1714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800" b="1" spc="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800" b="1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72254" y="2128045"/>
            <a:ext cx="1714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00AF50"/>
                </a:solidFill>
                <a:latin typeface="Calibri"/>
                <a:cs typeface="Calibri"/>
              </a:rPr>
              <a:t>Y</a:t>
            </a:r>
            <a:r>
              <a:rPr sz="800" b="1" spc="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800" b="1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68824" y="2412156"/>
            <a:ext cx="2307272" cy="762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 anchor="ctr" anchorCtr="1"/>
          <a:lstStyle/>
          <a:p>
            <a:pPr algn="ctr"/>
            <a:endParaRPr lang="fr-FR" sz="1100" b="1" dirty="0">
              <a:cs typeface="Calibri"/>
            </a:endParaRPr>
          </a:p>
          <a:p>
            <a:pPr algn="ctr"/>
            <a:r>
              <a:rPr lang="fr-FR" sz="1100" b="1" dirty="0">
                <a:cs typeface="Calibri"/>
              </a:rPr>
              <a:t>COST EFFECTIVE FIRST </a:t>
            </a:r>
            <a:r>
              <a:rPr lang="fr-FR" sz="1100" b="1">
                <a:cs typeface="Calibri"/>
              </a:rPr>
              <a:t>LINE TREAMENT</a:t>
            </a:r>
            <a:endParaRPr lang="fr-FR" sz="1100" b="1" dirty="0">
              <a:cs typeface="Calibri"/>
            </a:endParaRPr>
          </a:p>
          <a:p>
            <a:pPr algn="ctr"/>
            <a:r>
              <a:rPr lang="fr-FR" sz="1100" b="1" dirty="0">
                <a:cs typeface="Calibri"/>
              </a:rPr>
              <a:t>Biosimilar ranibizumab①② &amp;</a:t>
            </a:r>
            <a:r>
              <a:rPr lang="en-GB" sz="1100" b="1" dirty="0">
                <a:cs typeface="Calibri"/>
              </a:rPr>
              <a:t> </a:t>
            </a:r>
            <a:r>
              <a:rPr lang="fr-FR" sz="1100" b="1" dirty="0">
                <a:cs typeface="Calibri"/>
              </a:rPr>
              <a:t>③</a:t>
            </a:r>
            <a:endParaRPr lang="en-GB" sz="1100" b="1" dirty="0">
              <a:cs typeface="Calibri"/>
            </a:endParaRPr>
          </a:p>
          <a:p>
            <a:pPr algn="ctr"/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f treatment with other anti-VEGFs do not provide sufficient treatment intervals greater than 2 months dose escalation has been approved for monthly injections with biosimilar  ranibizumab</a:t>
            </a:r>
          </a:p>
          <a:p>
            <a:pPr algn="ctr"/>
            <a:r>
              <a:rPr lang="fr-FR" sz="1100" b="1" dirty="0">
                <a:cs typeface="Calibri"/>
              </a:rPr>
              <a:t>	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989" y="319713"/>
            <a:ext cx="6059152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Diabetic </a:t>
            </a:r>
            <a:r>
              <a:rPr sz="1400" b="1" dirty="0">
                <a:latin typeface="Calibri"/>
                <a:cs typeface="Calibri"/>
              </a:rPr>
              <a:t>Macular </a:t>
            </a:r>
            <a:r>
              <a:rPr sz="1400" b="1" spc="-5" dirty="0">
                <a:latin typeface="Calibri"/>
                <a:cs typeface="Calibri"/>
              </a:rPr>
              <a:t>Oedema (DMO) </a:t>
            </a:r>
            <a:r>
              <a:rPr lang="en-GB" sz="1400" b="1" dirty="0">
                <a:latin typeface="Calibri"/>
                <a:cs typeface="Calibri"/>
              </a:rPr>
              <a:t>–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lang="en-GB" sz="1400" b="1" spc="-5" dirty="0">
                <a:latin typeface="Calibri"/>
                <a:cs typeface="Calibri"/>
              </a:rPr>
              <a:t>Surrey Heartlands </a:t>
            </a:r>
            <a:r>
              <a:rPr sz="1400" b="1" dirty="0">
                <a:latin typeface="Calibri"/>
                <a:cs typeface="Calibri"/>
              </a:rPr>
              <a:t>Drug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Pathway</a:t>
            </a:r>
            <a:r>
              <a:rPr lang="en-GB" sz="1400" b="1" spc="-15" dirty="0">
                <a:latin typeface="Calibri"/>
                <a:cs typeface="Calibri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GB" sz="1400" b="1" spc="-15" dirty="0">
                <a:solidFill>
                  <a:srgbClr val="FF0000"/>
                </a:solidFill>
                <a:latin typeface="Calibri"/>
                <a:cs typeface="Calibri"/>
              </a:rPr>
              <a:t>November 2022</a:t>
            </a:r>
          </a:p>
        </p:txBody>
      </p:sp>
      <p:sp>
        <p:nvSpPr>
          <p:cNvPr id="26" name="object 26"/>
          <p:cNvSpPr/>
          <p:nvPr/>
        </p:nvSpPr>
        <p:spPr>
          <a:xfrm>
            <a:off x="2095742" y="866884"/>
            <a:ext cx="2919984" cy="262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080542" y="866756"/>
            <a:ext cx="2920365" cy="2622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513080">
              <a:lnSpc>
                <a:spcPct val="100000"/>
              </a:lnSpc>
              <a:spcBef>
                <a:spcPts val="290"/>
              </a:spcBef>
            </a:pPr>
            <a:r>
              <a:rPr sz="1100" dirty="0">
                <a:latin typeface="Calibri"/>
                <a:cs typeface="Calibri"/>
              </a:rPr>
              <a:t>Diabetic Macular Oedema</a:t>
            </a:r>
            <a:r>
              <a:rPr sz="1100" spc="-1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(DMO)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410529" y="3294512"/>
            <a:ext cx="4810461" cy="4616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559" algn="ctr">
              <a:lnSpc>
                <a:spcPct val="100000"/>
              </a:lnSpc>
              <a:tabLst>
                <a:tab pos="208279" algn="l"/>
                <a:tab pos="208915" algn="l"/>
              </a:tabLst>
            </a:pPr>
            <a:r>
              <a:rPr lang="en-GB" sz="1000" spc="-5" dirty="0">
                <a:latin typeface="Calibri"/>
                <a:cs typeface="Calibri"/>
              </a:rPr>
              <a:t>Patient must have a holistic review every 12 months by a senior specialist to consider if continuation of treatment in patients best interest. Switching may occur at any point if previous treatment cannot be optimised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461137" y="3894857"/>
            <a:ext cx="586864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800" b="1" spc="-5" dirty="0">
                <a:solidFill>
                  <a:srgbClr val="FF0000"/>
                </a:solidFill>
                <a:latin typeface="Calibri"/>
                <a:cs typeface="Calibri"/>
              </a:rPr>
              <a:t>sub-optimal response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52125" y="3045777"/>
            <a:ext cx="81530" cy="2052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606856" y="3845082"/>
            <a:ext cx="2064384" cy="23852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915"/>
              </a:lnSpc>
            </a:pPr>
            <a:r>
              <a:rPr lang="en-GB" sz="800" b="1" dirty="0">
                <a:solidFill>
                  <a:srgbClr val="00AF50"/>
                </a:solidFill>
                <a:latin typeface="Calibri"/>
                <a:cs typeface="Calibri"/>
              </a:rPr>
              <a:t>Yes- continue</a:t>
            </a:r>
          </a:p>
          <a:p>
            <a:pPr marL="6350" algn="ctr">
              <a:lnSpc>
                <a:spcPct val="100000"/>
              </a:lnSpc>
            </a:pPr>
            <a:r>
              <a:rPr lang="en-GB" sz="800" b="1" spc="-5" dirty="0">
                <a:solidFill>
                  <a:srgbClr val="00AF50"/>
                </a:solidFill>
                <a:latin typeface="Calibri"/>
                <a:cs typeface="Calibri"/>
              </a:rPr>
              <a:t>(using treat-and-extend  </a:t>
            </a:r>
            <a:r>
              <a:rPr lang="en-GB" sz="800" b="1" dirty="0">
                <a:solidFill>
                  <a:srgbClr val="00AF50"/>
                </a:solidFill>
                <a:latin typeface="Calibri"/>
                <a:cs typeface="Calibri"/>
              </a:rPr>
              <a:t>regime </a:t>
            </a:r>
            <a:r>
              <a:rPr lang="en-GB" sz="800" b="1" spc="-5" dirty="0">
                <a:solidFill>
                  <a:srgbClr val="00AF50"/>
                </a:solidFill>
                <a:latin typeface="Calibri"/>
                <a:cs typeface="Calibri"/>
              </a:rPr>
              <a:t>if possible)</a:t>
            </a:r>
            <a:endParaRPr lang="en-GB" sz="800" b="1" dirty="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 rot="16200000">
            <a:off x="3777659" y="5589193"/>
            <a:ext cx="76200" cy="1924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52783" y="3861962"/>
            <a:ext cx="76772" cy="2340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0529" y="1015487"/>
            <a:ext cx="1281684" cy="6766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8464" y="1001428"/>
            <a:ext cx="1282065" cy="6769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ts val="1250"/>
              </a:lnSpc>
            </a:pPr>
            <a:r>
              <a:rPr sz="1100" dirty="0">
                <a:latin typeface="Calibri"/>
                <a:cs typeface="Calibri"/>
              </a:rPr>
              <a:t>Laser</a:t>
            </a:r>
          </a:p>
          <a:p>
            <a:pPr marL="35560" marR="6540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photocoagulation </a:t>
            </a:r>
            <a:r>
              <a:rPr sz="1100" dirty="0">
                <a:latin typeface="Calibri"/>
                <a:cs typeface="Calibri"/>
              </a:rPr>
              <a:t>if  non</a:t>
            </a:r>
            <a:r>
              <a:rPr sz="1100" spc="-9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centre-involving  </a:t>
            </a:r>
            <a:r>
              <a:rPr sz="1100" spc="-5" dirty="0">
                <a:latin typeface="Calibri"/>
                <a:cs typeface="Calibri"/>
              </a:rPr>
              <a:t>CSMO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83192" y="1214868"/>
            <a:ext cx="3816350" cy="28212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8925" algn="ctr">
              <a:lnSpc>
                <a:spcPts val="1130"/>
              </a:lnSpc>
            </a:pPr>
            <a:r>
              <a:rPr sz="1000" spc="-10" dirty="0">
                <a:latin typeface="Calibri"/>
                <a:cs typeface="Calibri"/>
              </a:rPr>
              <a:t>Does </a:t>
            </a:r>
            <a:r>
              <a:rPr sz="1000" spc="-5" dirty="0">
                <a:latin typeface="Calibri"/>
                <a:cs typeface="Calibri"/>
              </a:rPr>
              <a:t>patient have centre-involving </a:t>
            </a:r>
            <a:r>
              <a:rPr lang="en-GB" sz="1000" spc="-5" dirty="0">
                <a:latin typeface="Calibri"/>
                <a:cs typeface="Calibri"/>
              </a:rPr>
              <a:t>Clinically Significant Macula Oedema (CSMO) </a:t>
            </a:r>
            <a:r>
              <a:rPr sz="1000" spc="-5" dirty="0">
                <a:latin typeface="Calibri"/>
                <a:cs typeface="Calibri"/>
              </a:rPr>
              <a:t>and impaired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vision?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47947" y="6966103"/>
            <a:ext cx="3427566" cy="38814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36195" algn="ctr">
              <a:lnSpc>
                <a:spcPts val="1260"/>
              </a:lnSpc>
            </a:pPr>
            <a:r>
              <a:rPr lang="en-GB" sz="1100" b="1" dirty="0">
                <a:latin typeface="Calibri"/>
                <a:cs typeface="Calibri"/>
              </a:rPr>
              <a:t>May consider fluocinolone intravitreal implant to reduce frequency of required injections per year</a:t>
            </a:r>
          </a:p>
        </p:txBody>
      </p:sp>
      <p:sp>
        <p:nvSpPr>
          <p:cNvPr id="54" name="object 54"/>
          <p:cNvSpPr/>
          <p:nvPr/>
        </p:nvSpPr>
        <p:spPr>
          <a:xfrm>
            <a:off x="113838" y="6182717"/>
            <a:ext cx="916305" cy="984885"/>
          </a:xfrm>
          <a:custGeom>
            <a:avLst/>
            <a:gdLst/>
            <a:ahLst/>
            <a:cxnLst/>
            <a:rect l="l" t="t" r="r" b="b"/>
            <a:pathLst>
              <a:path w="916305" h="984885">
                <a:moveTo>
                  <a:pt x="0" y="984503"/>
                </a:moveTo>
                <a:lnTo>
                  <a:pt x="915924" y="984503"/>
                </a:lnTo>
                <a:lnTo>
                  <a:pt x="915924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88516" y="7612272"/>
            <a:ext cx="1851305" cy="6522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 txBox="1"/>
          <p:nvPr/>
        </p:nvSpPr>
        <p:spPr>
          <a:xfrm>
            <a:off x="2582143" y="7613456"/>
            <a:ext cx="1851305" cy="6522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970" algn="ctr">
              <a:lnSpc>
                <a:spcPts val="1260"/>
              </a:lnSpc>
            </a:pPr>
            <a:r>
              <a:rPr lang="en-GB" sz="800" b="1" dirty="0">
                <a:latin typeface="Calibri"/>
                <a:cs typeface="Calibri"/>
              </a:rPr>
              <a:t>If  there is insufficient response treatment should be discontinued in line with  the Royal College of Ophthalmology  discontinuation guidance.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595444" y="7412040"/>
            <a:ext cx="91347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800" b="1" spc="-5" dirty="0">
                <a:solidFill>
                  <a:srgbClr val="FF0000"/>
                </a:solidFill>
                <a:latin typeface="Calibri"/>
                <a:cs typeface="Calibri"/>
              </a:rPr>
              <a:t>No response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90377" y="1860309"/>
            <a:ext cx="2670175" cy="1543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140"/>
              </a:lnSpc>
            </a:pPr>
            <a:r>
              <a:rPr sz="1000" spc="-5" dirty="0">
                <a:latin typeface="Calibri"/>
                <a:cs typeface="Calibri"/>
              </a:rPr>
              <a:t>Is central retinal thickness (CRT) ≥ 400</a:t>
            </a:r>
            <a:r>
              <a:rPr sz="1000" spc="3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microns?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359144" y="8638743"/>
            <a:ext cx="774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2" name="object 15">
            <a:extLst>
              <a:ext uri="{FF2B5EF4-FFF2-40B4-BE49-F238E27FC236}">
                <a16:creationId xmlns:a16="http://schemas.microsoft.com/office/drawing/2014/main" id="{0484769A-C61F-4823-E299-E7A598D7005A}"/>
              </a:ext>
            </a:extLst>
          </p:cNvPr>
          <p:cNvSpPr/>
          <p:nvPr/>
        </p:nvSpPr>
        <p:spPr>
          <a:xfrm rot="218352">
            <a:off x="3482622" y="7388707"/>
            <a:ext cx="76073" cy="2080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34">
            <a:extLst>
              <a:ext uri="{FF2B5EF4-FFF2-40B4-BE49-F238E27FC236}">
                <a16:creationId xmlns:a16="http://schemas.microsoft.com/office/drawing/2014/main" id="{475F177D-0AA1-A091-E1A0-2080B9E481F4}"/>
              </a:ext>
            </a:extLst>
          </p:cNvPr>
          <p:cNvSpPr/>
          <p:nvPr/>
        </p:nvSpPr>
        <p:spPr>
          <a:xfrm>
            <a:off x="2425584" y="5224875"/>
            <a:ext cx="53442" cy="2379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69">
            <a:extLst>
              <a:ext uri="{FF2B5EF4-FFF2-40B4-BE49-F238E27FC236}">
                <a16:creationId xmlns:a16="http://schemas.microsoft.com/office/drawing/2014/main" id="{76070B50-FAC1-040C-343C-86CC5E08978A}"/>
              </a:ext>
            </a:extLst>
          </p:cNvPr>
          <p:cNvSpPr txBox="1"/>
          <p:nvPr/>
        </p:nvSpPr>
        <p:spPr>
          <a:xfrm>
            <a:off x="2498919" y="5227564"/>
            <a:ext cx="549081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800" b="1" spc="-5" dirty="0">
                <a:solidFill>
                  <a:srgbClr val="FF0000"/>
                </a:solidFill>
                <a:latin typeface="Calibri"/>
                <a:cs typeface="Calibri"/>
              </a:rPr>
              <a:t>sub-optimal response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86" name="object 37">
            <a:extLst>
              <a:ext uri="{FF2B5EF4-FFF2-40B4-BE49-F238E27FC236}">
                <a16:creationId xmlns:a16="http://schemas.microsoft.com/office/drawing/2014/main" id="{CF1AE02F-3278-DCD1-39D1-4165D83D2DE2}"/>
              </a:ext>
            </a:extLst>
          </p:cNvPr>
          <p:cNvSpPr/>
          <p:nvPr/>
        </p:nvSpPr>
        <p:spPr>
          <a:xfrm>
            <a:off x="3655022" y="4430200"/>
            <a:ext cx="87018" cy="1810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33">
            <a:extLst>
              <a:ext uri="{FF2B5EF4-FFF2-40B4-BE49-F238E27FC236}">
                <a16:creationId xmlns:a16="http://schemas.microsoft.com/office/drawing/2014/main" id="{944A33DE-7E72-A902-86B5-79E92DF24A8C}"/>
              </a:ext>
            </a:extLst>
          </p:cNvPr>
          <p:cNvSpPr txBox="1"/>
          <p:nvPr/>
        </p:nvSpPr>
        <p:spPr>
          <a:xfrm>
            <a:off x="3548959" y="5157744"/>
            <a:ext cx="1984418" cy="23852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915"/>
              </a:lnSpc>
            </a:pPr>
            <a:r>
              <a:rPr lang="en-GB" sz="800" b="1" dirty="0">
                <a:solidFill>
                  <a:srgbClr val="00AF50"/>
                </a:solidFill>
                <a:latin typeface="Calibri"/>
                <a:cs typeface="Calibri"/>
              </a:rPr>
              <a:t>Yes- </a:t>
            </a:r>
            <a:r>
              <a:rPr lang="en-GB" sz="800" b="1" spc="-5" dirty="0">
                <a:solidFill>
                  <a:srgbClr val="00AF50"/>
                </a:solidFill>
                <a:latin typeface="Calibri"/>
                <a:cs typeface="Calibri"/>
              </a:rPr>
              <a:t>continue</a:t>
            </a:r>
            <a:endParaRPr lang="en-GB" sz="800" b="1" dirty="0">
              <a:latin typeface="Calibri"/>
              <a:cs typeface="Calibri"/>
            </a:endParaRPr>
          </a:p>
          <a:p>
            <a:pPr marL="6350" algn="ctr">
              <a:lnSpc>
                <a:spcPct val="100000"/>
              </a:lnSpc>
            </a:pPr>
            <a:r>
              <a:rPr lang="en-GB" sz="800" b="1" spc="-5" dirty="0">
                <a:solidFill>
                  <a:srgbClr val="00AF50"/>
                </a:solidFill>
                <a:latin typeface="Calibri"/>
                <a:cs typeface="Calibri"/>
              </a:rPr>
              <a:t>(using treat-and-extend  </a:t>
            </a:r>
            <a:r>
              <a:rPr lang="en-GB" sz="800" b="1" dirty="0">
                <a:solidFill>
                  <a:srgbClr val="00AF50"/>
                </a:solidFill>
                <a:latin typeface="Calibri"/>
                <a:cs typeface="Calibri"/>
              </a:rPr>
              <a:t>regime </a:t>
            </a:r>
            <a:r>
              <a:rPr lang="en-GB" sz="800" b="1" spc="-5" dirty="0">
                <a:solidFill>
                  <a:srgbClr val="00AF50"/>
                </a:solidFill>
                <a:latin typeface="Calibri"/>
                <a:cs typeface="Calibri"/>
              </a:rPr>
              <a:t>if possible)</a:t>
            </a:r>
            <a:endParaRPr lang="en-GB" sz="800" b="1" dirty="0">
              <a:latin typeface="Calibri"/>
              <a:cs typeface="Calibri"/>
            </a:endParaRPr>
          </a:p>
        </p:txBody>
      </p:sp>
      <p:sp>
        <p:nvSpPr>
          <p:cNvPr id="92" name="object 33">
            <a:extLst>
              <a:ext uri="{FF2B5EF4-FFF2-40B4-BE49-F238E27FC236}">
                <a16:creationId xmlns:a16="http://schemas.microsoft.com/office/drawing/2014/main" id="{FBDEA03D-4BB1-77D7-F466-94AB86D9ABB5}"/>
              </a:ext>
            </a:extLst>
          </p:cNvPr>
          <p:cNvSpPr txBox="1"/>
          <p:nvPr/>
        </p:nvSpPr>
        <p:spPr>
          <a:xfrm>
            <a:off x="1410529" y="6617815"/>
            <a:ext cx="1600341" cy="35394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915"/>
              </a:lnSpc>
            </a:pPr>
            <a:r>
              <a:rPr lang="en-GB" sz="800" b="1" dirty="0">
                <a:solidFill>
                  <a:srgbClr val="00AF50"/>
                </a:solidFill>
                <a:latin typeface="Calibri"/>
                <a:cs typeface="Calibri"/>
              </a:rPr>
              <a:t>Response yes- </a:t>
            </a:r>
            <a:r>
              <a:rPr lang="en-GB" sz="800" b="1" spc="-5" dirty="0">
                <a:solidFill>
                  <a:srgbClr val="00AF50"/>
                </a:solidFill>
                <a:latin typeface="Calibri"/>
                <a:cs typeface="Calibri"/>
              </a:rPr>
              <a:t>continue with 2 to 3 implants per year</a:t>
            </a:r>
            <a:endParaRPr lang="en-GB" sz="800" b="1" dirty="0">
              <a:latin typeface="Calibri"/>
              <a:cs typeface="Calibri"/>
            </a:endParaRPr>
          </a:p>
          <a:p>
            <a:pPr marL="6350" algn="ctr">
              <a:lnSpc>
                <a:spcPct val="100000"/>
              </a:lnSpc>
            </a:pPr>
            <a:endParaRPr lang="en-GB" sz="800" b="1" dirty="0">
              <a:latin typeface="Calibri"/>
              <a:cs typeface="Calibri"/>
            </a:endParaRPr>
          </a:p>
        </p:txBody>
      </p:sp>
      <p:sp>
        <p:nvSpPr>
          <p:cNvPr id="10" name="object 29">
            <a:extLst>
              <a:ext uri="{FF2B5EF4-FFF2-40B4-BE49-F238E27FC236}">
                <a16:creationId xmlns:a16="http://schemas.microsoft.com/office/drawing/2014/main" id="{DB85AACC-A243-9258-2DED-CF6FB22A2728}"/>
              </a:ext>
            </a:extLst>
          </p:cNvPr>
          <p:cNvSpPr txBox="1"/>
          <p:nvPr/>
        </p:nvSpPr>
        <p:spPr>
          <a:xfrm>
            <a:off x="137227" y="8121650"/>
            <a:ext cx="1045715" cy="692497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spcBef>
                <a:spcPts val="105"/>
              </a:spcBef>
            </a:pPr>
            <a:r>
              <a:rPr lang="fr-FR" sz="900" b="1" dirty="0">
                <a:cs typeface="Calibri"/>
              </a:rPr>
              <a:t>④</a:t>
            </a:r>
            <a:r>
              <a:rPr lang="en-GB" sz="900" spc="-5" dirty="0">
                <a:solidFill>
                  <a:srgbClr val="FF0000"/>
                </a:solidFill>
                <a:latin typeface="Calibri"/>
                <a:cs typeface="Calibri"/>
              </a:rPr>
              <a:t>Reloading is not mandatory and the decision is expected in response to the clinical circumstances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121433-30C1-7908-4CA8-AD54EC1B8C51}"/>
              </a:ext>
            </a:extLst>
          </p:cNvPr>
          <p:cNvSpPr txBox="1"/>
          <p:nvPr/>
        </p:nvSpPr>
        <p:spPr>
          <a:xfrm rot="10800000" flipV="1">
            <a:off x="112848" y="1824298"/>
            <a:ext cx="9503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R="5080" algn="ctr">
              <a:spcBef>
                <a:spcPts val="105"/>
              </a:spcBef>
              <a:tabLst>
                <a:tab pos="208279" algn="l"/>
                <a:tab pos="208915" algn="l"/>
              </a:tabLst>
            </a:pPr>
            <a:r>
              <a:rPr lang="fr-FR" sz="900" b="1" dirty="0">
                <a:cs typeface="Calibri"/>
              </a:rPr>
              <a:t>①</a:t>
            </a:r>
            <a:r>
              <a:rPr lang="en-GB" sz="900" spc="-5" dirty="0">
                <a:solidFill>
                  <a:srgbClr val="FF0000"/>
                </a:solidFill>
                <a:latin typeface="Calibri"/>
                <a:cs typeface="Calibri"/>
              </a:rPr>
              <a:t>If high injection  burden with ranibizumab  consider switch to aflibercept, faricimab, or brolucizumab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BC87D99-69B8-AB8B-106D-6B2E6325879D}"/>
              </a:ext>
            </a:extLst>
          </p:cNvPr>
          <p:cNvSpPr txBox="1"/>
          <p:nvPr/>
        </p:nvSpPr>
        <p:spPr>
          <a:xfrm>
            <a:off x="131341" y="3126948"/>
            <a:ext cx="930275" cy="2044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5080" algn="ctr">
              <a:spcBef>
                <a:spcPts val="105"/>
              </a:spcBef>
              <a:tabLst>
                <a:tab pos="208279" algn="l"/>
                <a:tab pos="208915" algn="l"/>
              </a:tabLst>
            </a:pPr>
            <a:r>
              <a:rPr lang="fr-FR" sz="900" b="1" dirty="0">
                <a:cs typeface="Calibri"/>
              </a:rPr>
              <a:t>②</a:t>
            </a:r>
            <a:r>
              <a:rPr lang="en-GB" sz="900" spc="-5" dirty="0">
                <a:solidFill>
                  <a:srgbClr val="FF0000"/>
                </a:solidFill>
                <a:latin typeface="Calibri"/>
                <a:cs typeface="Calibri"/>
              </a:rPr>
              <a:t>Note: that all 4 anti –VEGF treatments are available for switching (Maximum 3 switches in any direction)</a:t>
            </a:r>
          </a:p>
          <a:p>
            <a:pPr marR="5080" algn="ctr">
              <a:spcBef>
                <a:spcPts val="105"/>
              </a:spcBef>
              <a:tabLst>
                <a:tab pos="208279" algn="l"/>
                <a:tab pos="208915" algn="l"/>
              </a:tabLst>
            </a:pPr>
            <a:r>
              <a:rPr lang="en-GB" sz="900" b="1" spc="-5" dirty="0">
                <a:solidFill>
                  <a:srgbClr val="FF0000"/>
                </a:solidFill>
                <a:latin typeface="Calibri"/>
                <a:cs typeface="Calibri"/>
              </a:rPr>
              <a:t>NB: Switching to biosimilar ranibizumab will not be counted as a switch</a:t>
            </a:r>
          </a:p>
        </p:txBody>
      </p:sp>
      <p:sp>
        <p:nvSpPr>
          <p:cNvPr id="65" name="object 15">
            <a:extLst>
              <a:ext uri="{FF2B5EF4-FFF2-40B4-BE49-F238E27FC236}">
                <a16:creationId xmlns:a16="http://schemas.microsoft.com/office/drawing/2014/main" id="{9E03FF28-DE59-AA96-2F09-5ABB2C59C7CF}"/>
              </a:ext>
            </a:extLst>
          </p:cNvPr>
          <p:cNvSpPr/>
          <p:nvPr/>
        </p:nvSpPr>
        <p:spPr>
          <a:xfrm rot="2346513">
            <a:off x="2595479" y="6376827"/>
            <a:ext cx="76073" cy="2080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4F8D649A-BDD8-947D-90C3-FB1D4249742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51" y="24763"/>
            <a:ext cx="7429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2">
            <a:extLst>
              <a:ext uri="{FF2B5EF4-FFF2-40B4-BE49-F238E27FC236}">
                <a16:creationId xmlns:a16="http://schemas.microsoft.com/office/drawing/2014/main" id="{FB102D58-F9DA-A256-1C21-22F0C6B597D1}"/>
              </a:ext>
            </a:extLst>
          </p:cNvPr>
          <p:cNvSpPr txBox="1"/>
          <p:nvPr/>
        </p:nvSpPr>
        <p:spPr>
          <a:xfrm>
            <a:off x="3495367" y="2706233"/>
            <a:ext cx="4587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b="1" dirty="0">
                <a:latin typeface="Calibri"/>
                <a:cs typeface="Calibri"/>
              </a:rPr>
              <a:t> OR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5" name="object 29">
            <a:extLst>
              <a:ext uri="{FF2B5EF4-FFF2-40B4-BE49-F238E27FC236}">
                <a16:creationId xmlns:a16="http://schemas.microsoft.com/office/drawing/2014/main" id="{E1489CAB-0C61-5AC3-2F58-1E96B21812EE}"/>
              </a:ext>
            </a:extLst>
          </p:cNvPr>
          <p:cNvSpPr txBox="1"/>
          <p:nvPr/>
        </p:nvSpPr>
        <p:spPr>
          <a:xfrm>
            <a:off x="1410529" y="4656780"/>
            <a:ext cx="4810461" cy="4616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559" algn="ctr">
              <a:tabLst>
                <a:tab pos="208279" algn="l"/>
                <a:tab pos="208915" algn="l"/>
              </a:tabLst>
            </a:pPr>
            <a:r>
              <a:rPr lang="en-GB" sz="1000" spc="-5" dirty="0">
                <a:latin typeface="Calibri"/>
                <a:cs typeface="Calibri"/>
              </a:rPr>
              <a:t>Patient must have a holistic review every 12 months by a  senior specialist to consider if continuation of treatment in patients best interest. Switching may occur at any point if previous treatment cannot be optimised</a:t>
            </a:r>
          </a:p>
        </p:txBody>
      </p:sp>
      <p:sp>
        <p:nvSpPr>
          <p:cNvPr id="8" name="object 23">
            <a:extLst>
              <a:ext uri="{FF2B5EF4-FFF2-40B4-BE49-F238E27FC236}">
                <a16:creationId xmlns:a16="http://schemas.microsoft.com/office/drawing/2014/main" id="{09D4668C-2D0D-E136-9D60-B0FDB3C25735}"/>
              </a:ext>
            </a:extLst>
          </p:cNvPr>
          <p:cNvSpPr/>
          <p:nvPr/>
        </p:nvSpPr>
        <p:spPr>
          <a:xfrm>
            <a:off x="1169355" y="4182534"/>
            <a:ext cx="2299198" cy="363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 anchor="ctr" anchorCtr="1"/>
          <a:lstStyle/>
          <a:p>
            <a:pPr algn="ctr"/>
            <a:endParaRPr lang="fr-FR" sz="1100" b="1" dirty="0">
              <a:cs typeface="Calibri"/>
            </a:endParaRPr>
          </a:p>
          <a:p>
            <a:pPr algn="ctr"/>
            <a:endParaRPr lang="fr-FR" sz="1100" b="1" dirty="0">
              <a:cs typeface="Calibri"/>
            </a:endParaRPr>
          </a:p>
          <a:p>
            <a:r>
              <a:rPr lang="fr-FR" sz="1100" b="1" dirty="0">
                <a:cs typeface="Calibri"/>
              </a:rPr>
              <a:t> </a:t>
            </a:r>
          </a:p>
          <a:p>
            <a:r>
              <a:rPr lang="fr-FR" sz="1100" b="1" dirty="0">
                <a:cs typeface="Calibri"/>
              </a:rPr>
              <a:t>SECOND LINE Switch to </a:t>
            </a:r>
            <a:r>
              <a:rPr lang="fr-FR" sz="1100" b="1" dirty="0" err="1">
                <a:cs typeface="Calibri"/>
              </a:rPr>
              <a:t>aflibercept</a:t>
            </a:r>
            <a:r>
              <a:rPr lang="fr-FR" sz="1100" b="1" dirty="0">
                <a:cs typeface="Calibri"/>
              </a:rPr>
              <a:t>② 		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23">
            <a:extLst>
              <a:ext uri="{FF2B5EF4-FFF2-40B4-BE49-F238E27FC236}">
                <a16:creationId xmlns:a16="http://schemas.microsoft.com/office/drawing/2014/main" id="{04542C63-13E5-A40C-F57B-2C3CCBAA7B48}"/>
              </a:ext>
            </a:extLst>
          </p:cNvPr>
          <p:cNvSpPr/>
          <p:nvPr/>
        </p:nvSpPr>
        <p:spPr>
          <a:xfrm>
            <a:off x="3902828" y="4180908"/>
            <a:ext cx="2670174" cy="409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/>
          <a:lstStyle/>
          <a:p>
            <a:pPr algn="ctr"/>
            <a:r>
              <a:rPr lang="fr-FR" sz="1100" b="1" dirty="0">
                <a:cs typeface="Calibri"/>
              </a:rPr>
              <a:t>Dexamethasone Intravitreal Implant </a:t>
            </a:r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if their condition has not responded well enough to, or if they cannot have non-corticosteroid therapy)</a:t>
            </a:r>
            <a:r>
              <a:rPr lang="fr-FR" sz="600" b="1" i="1" dirty="0">
                <a:cs typeface="Calibri"/>
              </a:rPr>
              <a:t> 		</a:t>
            </a:r>
            <a:r>
              <a:rPr lang="fr-FR" sz="1100" b="1" dirty="0">
                <a:cs typeface="Calibri"/>
              </a:rPr>
              <a:t>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22">
            <a:extLst>
              <a:ext uri="{FF2B5EF4-FFF2-40B4-BE49-F238E27FC236}">
                <a16:creationId xmlns:a16="http://schemas.microsoft.com/office/drawing/2014/main" id="{F0483A3F-8BD2-514C-AC1C-0CE0485960D4}"/>
              </a:ext>
            </a:extLst>
          </p:cNvPr>
          <p:cNvSpPr txBox="1"/>
          <p:nvPr/>
        </p:nvSpPr>
        <p:spPr>
          <a:xfrm>
            <a:off x="3512078" y="4159283"/>
            <a:ext cx="42533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b="1" dirty="0">
                <a:latin typeface="Calibri"/>
                <a:cs typeface="Calibri"/>
              </a:rPr>
              <a:t> OR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2" name="object 23">
            <a:extLst>
              <a:ext uri="{FF2B5EF4-FFF2-40B4-BE49-F238E27FC236}">
                <a16:creationId xmlns:a16="http://schemas.microsoft.com/office/drawing/2014/main" id="{C2C7F241-CA97-F30C-2B30-C280C0827474}"/>
              </a:ext>
            </a:extLst>
          </p:cNvPr>
          <p:cNvSpPr/>
          <p:nvPr/>
        </p:nvSpPr>
        <p:spPr>
          <a:xfrm>
            <a:off x="1347946" y="5511651"/>
            <a:ext cx="2333717" cy="4570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 anchor="ctr" anchorCtr="1"/>
          <a:lstStyle/>
          <a:p>
            <a:pPr algn="ctr"/>
            <a:endParaRPr lang="fr-FR" sz="1100" b="1" dirty="0">
              <a:cs typeface="Calibri"/>
            </a:endParaRPr>
          </a:p>
          <a:p>
            <a:pPr algn="ctr"/>
            <a:r>
              <a:rPr lang="fr-FR" sz="1100" b="1" dirty="0">
                <a:cs typeface="Calibri"/>
              </a:rPr>
              <a:t> THIRD &amp; FOURTH LINE Switch to faricimab or brolucizumab②  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23">
            <a:extLst>
              <a:ext uri="{FF2B5EF4-FFF2-40B4-BE49-F238E27FC236}">
                <a16:creationId xmlns:a16="http://schemas.microsoft.com/office/drawing/2014/main" id="{5029B339-DE14-D1B9-9A3D-E6C44EC3CA50}"/>
              </a:ext>
            </a:extLst>
          </p:cNvPr>
          <p:cNvSpPr/>
          <p:nvPr/>
        </p:nvSpPr>
        <p:spPr>
          <a:xfrm>
            <a:off x="3938560" y="5503194"/>
            <a:ext cx="2670174" cy="3415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/>
          <a:lstStyle/>
          <a:p>
            <a:pPr algn="ctr"/>
            <a:r>
              <a:rPr lang="fr-FR" sz="1100" b="1" dirty="0">
                <a:cs typeface="Calibri"/>
              </a:rPr>
              <a:t>Dexamethasone Intravitreal Implant  </a:t>
            </a:r>
          </a:p>
          <a:p>
            <a:pPr algn="ctr"/>
            <a:r>
              <a:rPr lang="en-GB" sz="6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if their condition has not responded well enough.</a:t>
            </a:r>
            <a:r>
              <a:rPr lang="fr-FR" sz="1100" b="1" dirty="0">
                <a:cs typeface="Calibri"/>
              </a:rPr>
              <a:t>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051F3C94-7CD6-F4D8-1783-FF4528E8ABC8}"/>
              </a:ext>
            </a:extLst>
          </p:cNvPr>
          <p:cNvSpPr/>
          <p:nvPr/>
        </p:nvSpPr>
        <p:spPr>
          <a:xfrm rot="18843486" flipH="1">
            <a:off x="3788829" y="2038986"/>
            <a:ext cx="86252" cy="2003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9">
            <a:extLst>
              <a:ext uri="{FF2B5EF4-FFF2-40B4-BE49-F238E27FC236}">
                <a16:creationId xmlns:a16="http://schemas.microsoft.com/office/drawing/2014/main" id="{DD1E22D2-32F4-81C5-9621-99E18AF3686F}"/>
              </a:ext>
            </a:extLst>
          </p:cNvPr>
          <p:cNvSpPr txBox="1"/>
          <p:nvPr/>
        </p:nvSpPr>
        <p:spPr>
          <a:xfrm>
            <a:off x="5475689" y="6216441"/>
            <a:ext cx="1256778" cy="2108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559" algn="ctr">
              <a:lnSpc>
                <a:spcPct val="100000"/>
              </a:lnSpc>
              <a:tabLst>
                <a:tab pos="208279" algn="l"/>
                <a:tab pos="208915" algn="l"/>
              </a:tabLst>
            </a:pPr>
            <a:r>
              <a:rPr lang="en-GB" sz="900" b="1" spc="-5" dirty="0">
                <a:cs typeface="Calibri"/>
              </a:rPr>
              <a:t>Anti-VEGF</a:t>
            </a:r>
            <a:r>
              <a:rPr lang="fr-FR" sz="900" b="1" dirty="0">
                <a:cs typeface="Calibri"/>
              </a:rPr>
              <a:t> </a:t>
            </a:r>
            <a:endParaRPr lang="en-GB" sz="900" b="1" spc="-5" dirty="0">
              <a:cs typeface="Calibri"/>
            </a:endParaRPr>
          </a:p>
          <a:p>
            <a:pPr marL="35559" algn="ctr">
              <a:lnSpc>
                <a:spcPct val="100000"/>
              </a:lnSpc>
              <a:tabLst>
                <a:tab pos="208279" algn="l"/>
                <a:tab pos="208915" algn="l"/>
              </a:tabLst>
            </a:pPr>
            <a:r>
              <a:rPr lang="en-GB" sz="800" i="1" dirty="0">
                <a:latin typeface="Arial" panose="020B0604020202020204" pitchFamily="34" charset="0"/>
                <a:cs typeface="Arial" panose="020B0604020202020204" pitchFamily="34" charset="0"/>
              </a:rPr>
              <a:t>Switch back to anti-VEGFs for patients with sub-optimal response to corticosteroids or because they cannot tolerate corticosteroids (e.g. raised intraocular pressure). </a:t>
            </a:r>
          </a:p>
          <a:p>
            <a:pPr marL="35559" algn="ctr">
              <a:lnSpc>
                <a:spcPct val="100000"/>
              </a:lnSpc>
              <a:tabLst>
                <a:tab pos="208279" algn="l"/>
                <a:tab pos="208915" algn="l"/>
              </a:tabLst>
            </a:pPr>
            <a:r>
              <a:rPr lang="en-GB" sz="800" i="1" dirty="0">
                <a:latin typeface="Arial" panose="020B0604020202020204" pitchFamily="34" charset="0"/>
                <a:cs typeface="Arial" panose="020B0604020202020204" pitchFamily="34" charset="0"/>
              </a:rPr>
              <a:t>ONLY for patients who responded to anti-VEGFs but changed to corticosteroid implant to support patient circumstances. They can return to using anti-VEGF if circumstances have changed.</a:t>
            </a:r>
          </a:p>
        </p:txBody>
      </p:sp>
      <p:sp>
        <p:nvSpPr>
          <p:cNvPr id="42" name="object 30">
            <a:extLst>
              <a:ext uri="{FF2B5EF4-FFF2-40B4-BE49-F238E27FC236}">
                <a16:creationId xmlns:a16="http://schemas.microsoft.com/office/drawing/2014/main" id="{C5513041-30DE-794C-709D-4E95249ECD51}"/>
              </a:ext>
            </a:extLst>
          </p:cNvPr>
          <p:cNvSpPr txBox="1"/>
          <p:nvPr/>
        </p:nvSpPr>
        <p:spPr>
          <a:xfrm>
            <a:off x="1455183" y="1197467"/>
            <a:ext cx="205863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65B677-ED27-06F9-6958-B6C7C970329A}"/>
              </a:ext>
            </a:extLst>
          </p:cNvPr>
          <p:cNvSpPr txBox="1"/>
          <p:nvPr/>
        </p:nvSpPr>
        <p:spPr>
          <a:xfrm>
            <a:off x="3048000" y="8473181"/>
            <a:ext cx="3573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Acknowledgement to South West London Interface and Secondary Care Prescribing Support (ISPS) team and the SWL Ophthalmology Medicines Optimisation Network. This pathway has been adapted using their pathway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C059C6-1C05-0150-0537-E0CCD0C0A660}"/>
              </a:ext>
            </a:extLst>
          </p:cNvPr>
          <p:cNvSpPr txBox="1"/>
          <p:nvPr/>
        </p:nvSpPr>
        <p:spPr>
          <a:xfrm>
            <a:off x="135076" y="5199088"/>
            <a:ext cx="104571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900" b="1" spc="-5" dirty="0">
                <a:latin typeface="Calibri"/>
                <a:cs typeface="Calibri"/>
              </a:rPr>
              <a:t>③ </a:t>
            </a:r>
            <a:r>
              <a:rPr lang="en-GB" sz="900" spc="-5" dirty="0">
                <a:solidFill>
                  <a:srgbClr val="FF0000"/>
                </a:solidFill>
                <a:latin typeface="Calibri"/>
                <a:cs typeface="Calibri"/>
              </a:rPr>
              <a:t>If ranibizumab biosimilar is contraindicated or not clinically appropriate for the specific patient then, subject to the criteria specified in the relevant NICE technology appraisal guidance, clinicians should then consider aflibercept,</a:t>
            </a:r>
            <a:r>
              <a:rPr lang="en-GB" sz="900" spc="-5" dirty="0">
                <a:solidFill>
                  <a:srgbClr val="FF0000"/>
                </a:solidFill>
                <a:cs typeface="Calibri"/>
              </a:rPr>
              <a:t> faricimab</a:t>
            </a:r>
            <a:r>
              <a:rPr lang="en-GB" sz="900" spc="-5" dirty="0">
                <a:solidFill>
                  <a:srgbClr val="FF0000"/>
                </a:solidFill>
                <a:latin typeface="Calibri"/>
                <a:cs typeface="Calibri"/>
              </a:rPr>
              <a:t> brolucizumab, dexamethasone or fluocinolone.</a:t>
            </a:r>
          </a:p>
        </p:txBody>
      </p:sp>
      <p:sp>
        <p:nvSpPr>
          <p:cNvPr id="38" name="object 23">
            <a:extLst>
              <a:ext uri="{FF2B5EF4-FFF2-40B4-BE49-F238E27FC236}">
                <a16:creationId xmlns:a16="http://schemas.microsoft.com/office/drawing/2014/main" id="{050AA71C-EAB3-9A1E-2F13-BB07D879F2DE}"/>
              </a:ext>
            </a:extLst>
          </p:cNvPr>
          <p:cNvSpPr/>
          <p:nvPr/>
        </p:nvSpPr>
        <p:spPr>
          <a:xfrm>
            <a:off x="3951004" y="2714521"/>
            <a:ext cx="2670174" cy="409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/>
          <a:lstStyle/>
          <a:p>
            <a:pPr algn="ctr"/>
            <a:r>
              <a:rPr lang="fr-FR" sz="1100" b="1" dirty="0">
                <a:cs typeface="Calibri"/>
              </a:rPr>
              <a:t>Dexamethasone </a:t>
            </a:r>
            <a:r>
              <a:rPr lang="fr-FR" sz="1100" b="1">
                <a:cs typeface="Calibri"/>
              </a:rPr>
              <a:t>Intravitreal Implant</a:t>
            </a:r>
            <a:r>
              <a:rPr lang="en-GB" sz="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if </a:t>
            </a:r>
            <a:r>
              <a:rPr lang="en-GB" sz="600" i="1" dirty="0"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GB" sz="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cannot have non-corticosteroid therapy</a:t>
            </a:r>
            <a:r>
              <a:rPr lang="fr-FR" sz="600" b="1" i="1" dirty="0">
                <a:cs typeface="Calibri"/>
              </a:rPr>
              <a:t>	</a:t>
            </a:r>
            <a:r>
              <a:rPr lang="fr-FR" sz="1100" b="1" dirty="0">
                <a:cs typeface="Calibri"/>
              </a:rPr>
              <a:t>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3">
            <a:extLst>
              <a:ext uri="{FF2B5EF4-FFF2-40B4-BE49-F238E27FC236}">
                <a16:creationId xmlns:a16="http://schemas.microsoft.com/office/drawing/2014/main" id="{F509C760-1049-436A-850B-5AE8865D927E}"/>
              </a:ext>
            </a:extLst>
          </p:cNvPr>
          <p:cNvSpPr/>
          <p:nvPr/>
        </p:nvSpPr>
        <p:spPr>
          <a:xfrm>
            <a:off x="3574798" y="2412156"/>
            <a:ext cx="2191422" cy="2398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/>
          <a:lstStyle/>
          <a:p>
            <a:pPr algn="ctr"/>
            <a:r>
              <a:rPr lang="en-GB" sz="1100" b="1" dirty="0">
                <a:cs typeface="Calibri"/>
              </a:rPr>
              <a:t>Aflibercept </a:t>
            </a:r>
            <a:r>
              <a:rPr lang="en-GB" sz="600" i="1" dirty="0">
                <a:latin typeface="Arial" panose="020B0604020202020204" pitchFamily="34" charset="0"/>
                <a:cs typeface="Arial" panose="020B0604020202020204" pitchFamily="34" charset="0"/>
              </a:rPr>
              <a:t>(for patients with only one seeing eye)</a:t>
            </a:r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00" b="1" i="1" dirty="0">
                <a:cs typeface="Calibri"/>
              </a:rPr>
              <a:t>		</a:t>
            </a:r>
            <a:r>
              <a:rPr lang="fr-FR" sz="1100" b="1" dirty="0">
                <a:cs typeface="Calibri"/>
              </a:rPr>
              <a:t>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36B45A96-0C22-6514-0083-FF069F12B8EA}"/>
              </a:ext>
            </a:extLst>
          </p:cNvPr>
          <p:cNvSpPr/>
          <p:nvPr/>
        </p:nvSpPr>
        <p:spPr>
          <a:xfrm rot="16200000">
            <a:off x="4503491" y="1324058"/>
            <a:ext cx="75354" cy="7944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0">
            <a:extLst>
              <a:ext uri="{FF2B5EF4-FFF2-40B4-BE49-F238E27FC236}">
                <a16:creationId xmlns:a16="http://schemas.microsoft.com/office/drawing/2014/main" id="{D647C91F-6300-A962-7DA0-9869D11B8AF2}"/>
              </a:ext>
            </a:extLst>
          </p:cNvPr>
          <p:cNvSpPr txBox="1"/>
          <p:nvPr/>
        </p:nvSpPr>
        <p:spPr>
          <a:xfrm>
            <a:off x="4052184" y="1531728"/>
            <a:ext cx="298295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" dirty="0">
                <a:solidFill>
                  <a:srgbClr val="FF0000"/>
                </a:solidFill>
                <a:latin typeface="Calibri"/>
                <a:cs typeface="Calibri"/>
              </a:rPr>
              <a:t>No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4" name="object 23">
            <a:extLst>
              <a:ext uri="{FF2B5EF4-FFF2-40B4-BE49-F238E27FC236}">
                <a16:creationId xmlns:a16="http://schemas.microsoft.com/office/drawing/2014/main" id="{555081A1-9881-AB38-34FE-ECBC6C27D873}"/>
              </a:ext>
            </a:extLst>
          </p:cNvPr>
          <p:cNvSpPr/>
          <p:nvPr/>
        </p:nvSpPr>
        <p:spPr>
          <a:xfrm>
            <a:off x="5058620" y="1560499"/>
            <a:ext cx="1686532" cy="7752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/>
          <a:lstStyle/>
          <a:p>
            <a:pPr algn="ctr"/>
            <a:r>
              <a:rPr lang="en-GB" sz="1100" b="1" dirty="0">
                <a:cs typeface="Calibri"/>
              </a:rPr>
              <a:t>Bevacizumab</a:t>
            </a:r>
            <a:r>
              <a:rPr lang="fr-FR" sz="1100" b="1" dirty="0">
                <a:cs typeface="Calibri"/>
              </a:rPr>
              <a:t> </a:t>
            </a:r>
            <a:r>
              <a:rPr lang="fr-FR" sz="600" i="1" dirty="0">
                <a:latin typeface="Arial" panose="020B0604020202020204" pitchFamily="34" charset="0"/>
                <a:cs typeface="Arial" panose="020B0604020202020204" pitchFamily="34" charset="0"/>
              </a:rPr>
              <a:t>(local  agreement (October 2010))</a:t>
            </a:r>
            <a:r>
              <a:rPr lang="fr-FR" sz="600" b="1" i="1" dirty="0">
                <a:cs typeface="Calibri"/>
              </a:rPr>
              <a:t>	</a:t>
            </a:r>
          </a:p>
          <a:p>
            <a:pPr algn="ctr"/>
            <a:r>
              <a:rPr lang="en-GB" sz="600" spc="-5" dirty="0">
                <a:latin typeface="Arial" panose="020B0604020202020204" pitchFamily="34" charset="0"/>
                <a:cs typeface="Arial" panose="020B0604020202020204" pitchFamily="34" charset="0"/>
              </a:rPr>
              <a:t>Patient must have a holistic review every 12 months by a  senior specialist to consider if continuation of treatment in patients best interest. Within the 12 months the patient can be switched if clinically appropriate.</a:t>
            </a:r>
          </a:p>
          <a:p>
            <a:pPr algn="ctr"/>
            <a:r>
              <a:rPr lang="fr-FR" sz="600" b="1" i="1" dirty="0">
                <a:cs typeface="Calibri"/>
              </a:rPr>
              <a:t>	</a:t>
            </a:r>
            <a:r>
              <a:rPr lang="fr-FR" sz="1100" b="1" dirty="0">
                <a:cs typeface="Calibri"/>
              </a:rPr>
              <a:t>		</a:t>
            </a:r>
          </a:p>
          <a:p>
            <a:pPr algn="ctr"/>
            <a:endParaRPr lang="fr-FR" sz="1100" b="1" dirty="0">
              <a:cs typeface="Calibri"/>
            </a:endParaRPr>
          </a:p>
          <a:p>
            <a:pPr algn="ctr"/>
            <a:endParaRPr lang="fr-FR" sz="1100" b="1" dirty="0">
              <a:cs typeface="Calibri"/>
            </a:endParaRPr>
          </a:p>
          <a:p>
            <a:pPr algn="ctr"/>
            <a:endParaRPr lang="fr-FR" sz="1100" b="1" dirty="0">
              <a:cs typeface="Calibri"/>
            </a:endParaRPr>
          </a:p>
          <a:p>
            <a:pPr algn="ctr"/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62">
            <a:extLst>
              <a:ext uri="{FF2B5EF4-FFF2-40B4-BE49-F238E27FC236}">
                <a16:creationId xmlns:a16="http://schemas.microsoft.com/office/drawing/2014/main" id="{7A85DAEA-5A22-0154-FE4E-66A09FA52F64}"/>
              </a:ext>
            </a:extLst>
          </p:cNvPr>
          <p:cNvSpPr txBox="1"/>
          <p:nvPr/>
        </p:nvSpPr>
        <p:spPr>
          <a:xfrm>
            <a:off x="1410529" y="5993179"/>
            <a:ext cx="4810461" cy="16671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970" algn="ctr">
              <a:lnSpc>
                <a:spcPts val="1260"/>
              </a:lnSpc>
            </a:pPr>
            <a:r>
              <a:rPr lang="en-GB" sz="1100" spc="-5" dirty="0">
                <a:latin typeface="Calibri"/>
                <a:cs typeface="Calibri"/>
              </a:rPr>
              <a:t> Intravitreal Corticosteroid Implant pathway</a:t>
            </a:r>
            <a:endParaRPr lang="en-GB" sz="800" dirty="0">
              <a:latin typeface="Calibri"/>
              <a:cs typeface="Calibri"/>
            </a:endParaRPr>
          </a:p>
        </p:txBody>
      </p:sp>
      <p:sp>
        <p:nvSpPr>
          <p:cNvPr id="76" name="object 23">
            <a:extLst>
              <a:ext uri="{FF2B5EF4-FFF2-40B4-BE49-F238E27FC236}">
                <a16:creationId xmlns:a16="http://schemas.microsoft.com/office/drawing/2014/main" id="{A0AB6C2B-16C2-7F45-FD88-F7BA3891B0D0}"/>
              </a:ext>
            </a:extLst>
          </p:cNvPr>
          <p:cNvSpPr/>
          <p:nvPr/>
        </p:nvSpPr>
        <p:spPr>
          <a:xfrm>
            <a:off x="2708934" y="6212089"/>
            <a:ext cx="2670174" cy="3363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numCol="1" rtlCol="0"/>
          <a:lstStyle/>
          <a:p>
            <a:pPr algn="ctr"/>
            <a:r>
              <a:rPr lang="fr-FR" sz="1100" b="1" dirty="0">
                <a:cs typeface="Calibri"/>
              </a:rPr>
              <a:t>Dexamethasone Intravitreal Implant  </a:t>
            </a:r>
          </a:p>
          <a:p>
            <a:pPr algn="ctr"/>
            <a:r>
              <a:rPr lang="en-GB" sz="600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only if their condition has not responded well enough.</a:t>
            </a:r>
            <a:r>
              <a:rPr lang="fr-FR" sz="1100" b="1" dirty="0">
                <a:cs typeface="Calibri"/>
              </a:rPr>
              <a:t>			</a:t>
            </a:r>
            <a:endParaRPr lang="fr-FR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69">
            <a:extLst>
              <a:ext uri="{FF2B5EF4-FFF2-40B4-BE49-F238E27FC236}">
                <a16:creationId xmlns:a16="http://schemas.microsoft.com/office/drawing/2014/main" id="{221960A3-8EE1-680E-DEBC-42C269E840F6}"/>
              </a:ext>
            </a:extLst>
          </p:cNvPr>
          <p:cNvSpPr txBox="1"/>
          <p:nvPr/>
        </p:nvSpPr>
        <p:spPr>
          <a:xfrm>
            <a:off x="3671315" y="6635351"/>
            <a:ext cx="549081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800" b="1" spc="-5" dirty="0">
                <a:solidFill>
                  <a:srgbClr val="FF0000"/>
                </a:solidFill>
                <a:latin typeface="Calibri"/>
                <a:cs typeface="Calibri"/>
              </a:rPr>
              <a:t>sub-optimal response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79" name="object 15">
            <a:extLst>
              <a:ext uri="{FF2B5EF4-FFF2-40B4-BE49-F238E27FC236}">
                <a16:creationId xmlns:a16="http://schemas.microsoft.com/office/drawing/2014/main" id="{28FF0479-B0BC-834B-8BEA-3D0F080621EB}"/>
              </a:ext>
            </a:extLst>
          </p:cNvPr>
          <p:cNvSpPr/>
          <p:nvPr/>
        </p:nvSpPr>
        <p:spPr>
          <a:xfrm rot="10800000" flipH="1">
            <a:off x="3358235" y="6587619"/>
            <a:ext cx="45719" cy="2749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15">
            <a:extLst>
              <a:ext uri="{FF2B5EF4-FFF2-40B4-BE49-F238E27FC236}">
                <a16:creationId xmlns:a16="http://schemas.microsoft.com/office/drawing/2014/main" id="{2290E79C-0D09-69CB-3FE5-703C0E9EA0A8}"/>
              </a:ext>
            </a:extLst>
          </p:cNvPr>
          <p:cNvSpPr/>
          <p:nvPr/>
        </p:nvSpPr>
        <p:spPr>
          <a:xfrm rot="15119496">
            <a:off x="5111666" y="6903158"/>
            <a:ext cx="87008" cy="31098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15">
            <a:extLst>
              <a:ext uri="{FF2B5EF4-FFF2-40B4-BE49-F238E27FC236}">
                <a16:creationId xmlns:a16="http://schemas.microsoft.com/office/drawing/2014/main" id="{6BE05585-9FF1-201F-5BD8-8DAC0D3DEAB5}"/>
              </a:ext>
            </a:extLst>
          </p:cNvPr>
          <p:cNvSpPr/>
          <p:nvPr/>
        </p:nvSpPr>
        <p:spPr>
          <a:xfrm rot="18228168">
            <a:off x="5156064" y="6575981"/>
            <a:ext cx="84325" cy="31098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607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Vanderzanden Brigitte (SLCSU)</dc:creator>
  <cp:lastModifiedBy>JOHNS, Clare (NHS SURREY HEARTLANDS ICB - 92A)</cp:lastModifiedBy>
  <cp:revision>20</cp:revision>
  <dcterms:created xsi:type="dcterms:W3CDTF">2022-09-14T14:36:52Z</dcterms:created>
  <dcterms:modified xsi:type="dcterms:W3CDTF">2022-11-14T14:51:43Z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2022-09-14T00:00:00Z</vt:filetime>
  </property>
</Properties>
</file>